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3" r:id="rId7"/>
    <p:sldId id="261" r:id="rId8"/>
    <p:sldId id="262" r:id="rId9"/>
    <p:sldId id="264" r:id="rId10"/>
  </p:sldIdLst>
  <p:sldSz cx="18288000" cy="10287000"/>
  <p:notesSz cx="6858000" cy="9144000"/>
  <p:embeddedFontLst>
    <p:embeddedFont>
      <p:font typeface="Amsterdam Four" panose="020B0604020202020204" charset="0"/>
      <p:regular r:id="rId12"/>
    </p:embeddedFont>
    <p:embeddedFont>
      <p:font typeface="Montserrat" panose="00000500000000000000" pitchFamily="2" charset="0"/>
      <p:regular r:id="rId13"/>
      <p:bold r:id="rId14"/>
      <p:italic r:id="rId15"/>
      <p:boldItalic r:id="rId16"/>
    </p:embeddedFont>
    <p:embeddedFont>
      <p:font typeface="Montserrat Bold" panose="00000800000000000000" charset="0"/>
      <p:regular r:id="rId17"/>
    </p:embeddedFont>
    <p:embeddedFont>
      <p:font typeface="Montserrat Ultra-Bold" panose="020B0604020202020204" charset="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22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05.07.2026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“Before we get into Tū Māro and Atuatanga, I want to start this session not with content — but with thinking and reflection.”</a:t>
            </a:r>
          </a:p>
          <a:p>
            <a:endParaRPr lang="en-US"/>
          </a:p>
          <a:p>
            <a:r>
              <a:rPr lang="en-US"/>
              <a:t>“This is not a lecture. It’s a small wānanga. So we’ll be working together, talking together, and thinking together.”</a:t>
            </a:r>
          </a:p>
          <a:p>
            <a:endParaRPr lang="en-US"/>
          </a:p>
          <a:p>
            <a:r>
              <a:rPr lang="en-US"/>
              <a:t>“Some of the questions may sit comfortably, and some may challenge how we currently think about Physical Education.”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To shift the whakaaro slightly” "</a:t>
            </a:r>
          </a:p>
          <a:p>
            <a:endParaRPr lang="en-US"/>
          </a:p>
          <a:p>
            <a:r>
              <a:rPr lang="en-US"/>
              <a:t>“As we talk about Atuatanga, whakapapa and movement, identity, and connection, not just physical output.”</a:t>
            </a:r>
          </a:p>
          <a:p>
            <a:endParaRPr lang="en-US"/>
          </a:p>
          <a:p>
            <a:r>
              <a:rPr lang="en-US"/>
              <a:t>“So in pairs”</a:t>
            </a:r>
          </a:p>
          <a:p>
            <a:endParaRPr lang="en-US"/>
          </a:p>
          <a:p>
            <a:r>
              <a:rPr lang="en-US"/>
              <a:t>“Where in your lessons in HPE do students experience cultural connection?”</a:t>
            </a:r>
          </a:p>
          <a:p>
            <a:endParaRPr lang="en-US"/>
          </a:p>
          <a:p>
            <a:r>
              <a:rPr lang="en-US"/>
              <a:t>“To themselves? To others? Or to something bigger than sport?”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Wānanga</a:t>
            </a:r>
          </a:p>
          <a:p>
            <a:r>
              <a:rPr lang="en-US"/>
              <a:t>- Aim is to engage Atua māori and whakapapa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Mātau/Mātauranga</a:t>
            </a:r>
          </a:p>
          <a:p>
            <a:r>
              <a:rPr lang="en-US"/>
              <a:t>- What do I know, what do you know about atua</a:t>
            </a:r>
          </a:p>
          <a:p>
            <a:endParaRPr lang="en-US"/>
          </a:p>
          <a:p>
            <a:r>
              <a:rPr lang="en-US"/>
              <a:t>Whakamatau</a:t>
            </a:r>
          </a:p>
          <a:p>
            <a:r>
              <a:rPr lang="en-US"/>
              <a:t>- How do we test our whakaaro?</a:t>
            </a:r>
          </a:p>
          <a:p>
            <a:endParaRPr lang="en-US"/>
          </a:p>
          <a:p>
            <a:r>
              <a:rPr lang="en-US"/>
              <a:t>Kia mātau</a:t>
            </a:r>
          </a:p>
          <a:p>
            <a:r>
              <a:rPr lang="en-US"/>
              <a:t>- Have we agreed, or are we in agreeance</a:t>
            </a:r>
          </a:p>
          <a:p>
            <a:endParaRPr lang="en-US"/>
          </a:p>
          <a:p>
            <a:r>
              <a:rPr lang="en-US"/>
              <a:t>Practice with intention</a:t>
            </a:r>
          </a:p>
          <a:p>
            <a:r>
              <a:rPr lang="en-US"/>
              <a:t>- Whakaū/kōkiri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This is where we start to see what we value in PE.”</a:t>
            </a:r>
          </a:p>
          <a:p>
            <a:endParaRPr lang="en-US"/>
          </a:p>
          <a:p>
            <a:r>
              <a:rPr lang="en-US"/>
              <a:t>Unlocking potential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E kitea te mea ngaro, e rangona te mea kore, e taea ai te otinga....</a:t>
            </a:r>
          </a:p>
          <a:p>
            <a:endParaRPr lang="en-US"/>
          </a:p>
          <a:p>
            <a:r>
              <a:rPr lang="en-US"/>
              <a:t>Perceive the invisible, feel the intangible, achieve the possible.....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83678" y="1028700"/>
            <a:ext cx="9111776" cy="2608246"/>
          </a:xfrm>
          <a:custGeom>
            <a:avLst/>
            <a:gdLst/>
            <a:ahLst/>
            <a:cxnLst/>
            <a:rect l="l" t="t" r="r" b="b"/>
            <a:pathLst>
              <a:path w="9111776" h="2608246">
                <a:moveTo>
                  <a:pt x="0" y="0"/>
                </a:moveTo>
                <a:lnTo>
                  <a:pt x="9111776" y="0"/>
                </a:lnTo>
                <a:lnTo>
                  <a:pt x="9111776" y="2608246"/>
                </a:lnTo>
                <a:lnTo>
                  <a:pt x="0" y="26082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0000"/>
            </a:blip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3" name="TextBox 3"/>
          <p:cNvSpPr txBox="1"/>
          <p:nvPr/>
        </p:nvSpPr>
        <p:spPr>
          <a:xfrm>
            <a:off x="1284183" y="2706201"/>
            <a:ext cx="14896884" cy="3718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001"/>
              </a:lnSpc>
            </a:pPr>
            <a:r>
              <a:rPr lang="en-US" sz="32501" b="1" spc="-3250">
                <a:solidFill>
                  <a:srgbClr val="1E1E1E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Tū Mārō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8901431"/>
            <a:ext cx="2663924" cy="356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2799" spc="-55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Mātau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264898" y="8901431"/>
            <a:ext cx="3051080" cy="356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2799" spc="-55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Whakamātautau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196582" y="8901431"/>
            <a:ext cx="2849322" cy="356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2799" spc="-55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Kia mātau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665158" y="8877301"/>
            <a:ext cx="3663846" cy="3568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9"/>
              </a:lnSpc>
            </a:pPr>
            <a:r>
              <a:rPr lang="en-US" sz="2799" spc="-55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Whakaū</a:t>
            </a:r>
          </a:p>
        </p:txBody>
      </p:sp>
      <p:sp>
        <p:nvSpPr>
          <p:cNvPr id="8" name="TextBox 8"/>
          <p:cNvSpPr txBox="1"/>
          <p:nvPr/>
        </p:nvSpPr>
        <p:spPr>
          <a:xfrm rot="-263831">
            <a:off x="2912923" y="5798610"/>
            <a:ext cx="12243792" cy="1127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40"/>
              </a:lnSpc>
            </a:pPr>
            <a:r>
              <a:rPr lang="en-US" sz="6600" spc="-132">
                <a:solidFill>
                  <a:srgbClr val="FF3131"/>
                </a:solidFill>
                <a:latin typeface="Amsterdam Four"/>
                <a:ea typeface="Amsterdam Four"/>
                <a:cs typeface="Amsterdam Four"/>
                <a:sym typeface="Amsterdam Four"/>
              </a:rPr>
              <a:t>Kaupapa: Wananga, Atuatanga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76972" y="1234990"/>
            <a:ext cx="6932136" cy="4909425"/>
            <a:chOff x="0" y="0"/>
            <a:chExt cx="1216666" cy="8616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16666" cy="861658"/>
            </a:xfrm>
            <a:custGeom>
              <a:avLst/>
              <a:gdLst/>
              <a:ahLst/>
              <a:cxnLst/>
              <a:rect l="l" t="t" r="r" b="b"/>
              <a:pathLst>
                <a:path w="1216666" h="861658">
                  <a:moveTo>
                    <a:pt x="0" y="0"/>
                  </a:moveTo>
                  <a:lnTo>
                    <a:pt x="1216666" y="0"/>
                  </a:lnTo>
                  <a:lnTo>
                    <a:pt x="1216666" y="861658"/>
                  </a:lnTo>
                  <a:lnTo>
                    <a:pt x="0" y="861658"/>
                  </a:lnTo>
                  <a:close/>
                </a:path>
              </a:pathLst>
            </a:custGeom>
            <a:blipFill>
              <a:blip r:embed="rId2"/>
              <a:stretch>
                <a:fillRect l="-6152" r="-6152"/>
              </a:stretch>
            </a:blipFill>
          </p:spPr>
          <p:txBody>
            <a:bodyPr/>
            <a:lstStyle/>
            <a:p>
              <a:endParaRPr lang="en-NZ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4241011" y="6079031"/>
            <a:ext cx="3786442" cy="3381478"/>
            <a:chOff x="0" y="0"/>
            <a:chExt cx="802161" cy="71636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02161" cy="716369"/>
            </a:xfrm>
            <a:custGeom>
              <a:avLst/>
              <a:gdLst/>
              <a:ahLst/>
              <a:cxnLst/>
              <a:rect l="l" t="t" r="r" b="b"/>
              <a:pathLst>
                <a:path w="802161" h="716369">
                  <a:moveTo>
                    <a:pt x="0" y="0"/>
                  </a:moveTo>
                  <a:lnTo>
                    <a:pt x="802161" y="0"/>
                  </a:lnTo>
                  <a:lnTo>
                    <a:pt x="802161" y="716369"/>
                  </a:lnTo>
                  <a:lnTo>
                    <a:pt x="0" y="716369"/>
                  </a:lnTo>
                  <a:close/>
                </a:path>
              </a:pathLst>
            </a:custGeom>
            <a:blipFill>
              <a:blip r:embed="rId3"/>
              <a:stretch>
                <a:fillRect t="-17879" b="-17879"/>
              </a:stretch>
            </a:blipFill>
          </p:spPr>
          <p:txBody>
            <a:bodyPr/>
            <a:lstStyle/>
            <a:p>
              <a:endParaRPr lang="en-NZ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473704" y="3689702"/>
            <a:ext cx="6271847" cy="4778658"/>
            <a:chOff x="0" y="0"/>
            <a:chExt cx="1216666" cy="92700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16666" cy="927005"/>
            </a:xfrm>
            <a:custGeom>
              <a:avLst/>
              <a:gdLst/>
              <a:ahLst/>
              <a:cxnLst/>
              <a:rect l="l" t="t" r="r" b="b"/>
              <a:pathLst>
                <a:path w="1216666" h="927005">
                  <a:moveTo>
                    <a:pt x="0" y="0"/>
                  </a:moveTo>
                  <a:lnTo>
                    <a:pt x="1216666" y="0"/>
                  </a:lnTo>
                  <a:lnTo>
                    <a:pt x="1216666" y="927005"/>
                  </a:lnTo>
                  <a:lnTo>
                    <a:pt x="0" y="927005"/>
                  </a:lnTo>
                  <a:close/>
                </a:path>
              </a:pathLst>
            </a:custGeom>
            <a:blipFill>
              <a:blip r:embed="rId4"/>
              <a:stretch>
                <a:fillRect l="-794" r="-794"/>
              </a:stretch>
            </a:blipFill>
          </p:spPr>
          <p:txBody>
            <a:bodyPr/>
            <a:lstStyle/>
            <a:p>
              <a:endParaRPr lang="en-NZ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25007" y="276061"/>
            <a:ext cx="7282697" cy="4288025"/>
            <a:chOff x="0" y="0"/>
            <a:chExt cx="1216666" cy="71636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216666" cy="716369"/>
            </a:xfrm>
            <a:custGeom>
              <a:avLst/>
              <a:gdLst/>
              <a:ahLst/>
              <a:cxnLst/>
              <a:rect l="l" t="t" r="r" b="b"/>
              <a:pathLst>
                <a:path w="1216666" h="716369">
                  <a:moveTo>
                    <a:pt x="0" y="0"/>
                  </a:moveTo>
                  <a:lnTo>
                    <a:pt x="1216666" y="0"/>
                  </a:lnTo>
                  <a:lnTo>
                    <a:pt x="1216666" y="716369"/>
                  </a:lnTo>
                  <a:lnTo>
                    <a:pt x="0" y="716369"/>
                  </a:lnTo>
                  <a:close/>
                </a:path>
              </a:pathLst>
            </a:custGeom>
            <a:blipFill>
              <a:blip r:embed="rId5"/>
              <a:stretch>
                <a:fillRect t="-16913" b="-16913"/>
              </a:stretch>
            </a:blipFill>
          </p:spPr>
          <p:txBody>
            <a:bodyPr/>
            <a:lstStyle/>
            <a:p>
              <a:endParaRPr lang="en-NZ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355474" y="6267686"/>
            <a:ext cx="4483777" cy="3364228"/>
            <a:chOff x="0" y="0"/>
            <a:chExt cx="1289201" cy="96730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89201" cy="967302"/>
            </a:xfrm>
            <a:custGeom>
              <a:avLst/>
              <a:gdLst/>
              <a:ahLst/>
              <a:cxnLst/>
              <a:rect l="l" t="t" r="r" b="b"/>
              <a:pathLst>
                <a:path w="1289201" h="967302">
                  <a:moveTo>
                    <a:pt x="0" y="0"/>
                  </a:moveTo>
                  <a:lnTo>
                    <a:pt x="1289201" y="0"/>
                  </a:lnTo>
                  <a:lnTo>
                    <a:pt x="1289201" y="967302"/>
                  </a:lnTo>
                  <a:lnTo>
                    <a:pt x="0" y="967302"/>
                  </a:lnTo>
                  <a:close/>
                </a:path>
              </a:pathLst>
            </a:custGeom>
            <a:blipFill>
              <a:blip r:embed="rId6"/>
              <a:stretch>
                <a:fillRect t="-30976" b="-105962"/>
              </a:stretch>
            </a:blipFill>
          </p:spPr>
          <p:txBody>
            <a:bodyPr/>
            <a:lstStyle/>
            <a:p>
              <a:endParaRPr lang="en-NZ"/>
            </a:p>
          </p:txBody>
        </p:sp>
      </p:grpSp>
      <p:sp>
        <p:nvSpPr>
          <p:cNvPr id="12" name="Freeform 12"/>
          <p:cNvSpPr/>
          <p:nvPr/>
        </p:nvSpPr>
        <p:spPr>
          <a:xfrm>
            <a:off x="-782638" y="-485854"/>
            <a:ext cx="6621888" cy="8829184"/>
          </a:xfrm>
          <a:custGeom>
            <a:avLst/>
            <a:gdLst/>
            <a:ahLst/>
            <a:cxnLst/>
            <a:rect l="l" t="t" r="r" b="b"/>
            <a:pathLst>
              <a:path w="6621888" h="8829184">
                <a:moveTo>
                  <a:pt x="0" y="0"/>
                </a:moveTo>
                <a:lnTo>
                  <a:pt x="6621888" y="0"/>
                </a:lnTo>
                <a:lnTo>
                  <a:pt x="6621888" y="8829184"/>
                </a:lnTo>
                <a:lnTo>
                  <a:pt x="0" y="882918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grpSp>
        <p:nvGrpSpPr>
          <p:cNvPr id="13" name="Group 13"/>
          <p:cNvGrpSpPr/>
          <p:nvPr/>
        </p:nvGrpSpPr>
        <p:grpSpPr>
          <a:xfrm>
            <a:off x="4946320" y="4979103"/>
            <a:ext cx="4483777" cy="3364228"/>
            <a:chOff x="0" y="0"/>
            <a:chExt cx="1289201" cy="96730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289201" cy="967302"/>
            </a:xfrm>
            <a:custGeom>
              <a:avLst/>
              <a:gdLst/>
              <a:ahLst/>
              <a:cxnLst/>
              <a:rect l="l" t="t" r="r" b="b"/>
              <a:pathLst>
                <a:path w="1289201" h="967302">
                  <a:moveTo>
                    <a:pt x="0" y="0"/>
                  </a:moveTo>
                  <a:lnTo>
                    <a:pt x="1289201" y="0"/>
                  </a:lnTo>
                  <a:lnTo>
                    <a:pt x="1289201" y="967302"/>
                  </a:lnTo>
                  <a:lnTo>
                    <a:pt x="0" y="967302"/>
                  </a:lnTo>
                  <a:close/>
                </a:path>
              </a:pathLst>
            </a:custGeom>
            <a:blipFill>
              <a:blip r:embed="rId8"/>
              <a:stretch>
                <a:fillRect l="-6308" r="-6308"/>
              </a:stretch>
            </a:blipFill>
          </p:spPr>
          <p:txBody>
            <a:bodyPr/>
            <a:lstStyle/>
            <a:p>
              <a:endParaRPr lang="en-NZ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575930" y="147235"/>
            <a:ext cx="5263321" cy="1087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80"/>
              </a:lnSpc>
            </a:pPr>
            <a:r>
              <a:rPr lang="en-US" sz="9600" b="1" spc="-960">
                <a:solidFill>
                  <a:srgbClr val="1E1E1E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Ko wai au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93162" y="3042701"/>
            <a:ext cx="16230600" cy="5335966"/>
            <a:chOff x="0" y="0"/>
            <a:chExt cx="1399244" cy="46001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99244" cy="460015"/>
            </a:xfrm>
            <a:custGeom>
              <a:avLst/>
              <a:gdLst/>
              <a:ahLst/>
              <a:cxnLst/>
              <a:rect l="l" t="t" r="r" b="b"/>
              <a:pathLst>
                <a:path w="1399244" h="460015">
                  <a:moveTo>
                    <a:pt x="0" y="0"/>
                  </a:moveTo>
                  <a:lnTo>
                    <a:pt x="1399244" y="0"/>
                  </a:lnTo>
                  <a:lnTo>
                    <a:pt x="1399244" y="460015"/>
                  </a:lnTo>
                  <a:lnTo>
                    <a:pt x="0" y="460015"/>
                  </a:lnTo>
                  <a:close/>
                </a:path>
              </a:pathLst>
            </a:custGeom>
            <a:blipFill>
              <a:blip r:embed="rId3"/>
              <a:stretch>
                <a:fillRect t="-20150" b="-20150"/>
              </a:stretch>
            </a:blipFill>
          </p:spPr>
          <p:txBody>
            <a:bodyPr/>
            <a:lstStyle/>
            <a:p>
              <a:endParaRPr lang="en-NZ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920193" y="971748"/>
            <a:ext cx="7456668" cy="1087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80"/>
              </a:lnSpc>
            </a:pPr>
            <a:r>
              <a:rPr lang="en-US" sz="9600" b="1" spc="-960" dirty="0" err="1">
                <a:solidFill>
                  <a:srgbClr val="1E1E1E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Whakatauāki</a:t>
            </a:r>
            <a:endParaRPr lang="en-US" sz="9600" b="1" spc="-960" dirty="0">
              <a:solidFill>
                <a:srgbClr val="1E1E1E"/>
              </a:solidFill>
              <a:latin typeface="Montserrat Ultra-Bold"/>
              <a:ea typeface="Montserrat Ultra-Bold"/>
              <a:cs typeface="Montserrat Ultra-Bold"/>
              <a:sym typeface="Montserrat Ultra-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9698001" y="1079064"/>
            <a:ext cx="8843258" cy="9804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99"/>
              </a:lnSpc>
            </a:pPr>
            <a:r>
              <a:rPr lang="en-US" sz="2599" b="1" spc="-51" dirty="0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Ko </a:t>
            </a:r>
            <a:r>
              <a:rPr lang="en-US" sz="2599" b="1" spc="-51" dirty="0" err="1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tā</a:t>
            </a:r>
            <a:r>
              <a:rPr lang="en-US" sz="2599" b="1" spc="-51" dirty="0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te </a:t>
            </a:r>
            <a:r>
              <a:rPr lang="en-US" sz="2599" b="1" spc="-51" dirty="0" err="1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pukenga</a:t>
            </a:r>
            <a:r>
              <a:rPr lang="en-US" sz="2599" b="1" spc="-51" dirty="0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he </a:t>
            </a:r>
            <a:r>
              <a:rPr lang="en-US" sz="2599" b="1" spc="-51" dirty="0" err="1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Maramatanga</a:t>
            </a:r>
            <a:endParaRPr lang="en-US" sz="2599" b="1" spc="-51" dirty="0">
              <a:solidFill>
                <a:srgbClr val="1E1E1E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2599"/>
              </a:lnSpc>
            </a:pPr>
            <a:r>
              <a:rPr lang="en-US" sz="2599" spc="-51" dirty="0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From wisdom comes enlightenment</a:t>
            </a:r>
          </a:p>
          <a:p>
            <a:pPr algn="just">
              <a:lnSpc>
                <a:spcPts val="2599"/>
              </a:lnSpc>
            </a:pPr>
            <a:endParaRPr lang="en-US" sz="2599" spc="-51" dirty="0">
              <a:solidFill>
                <a:srgbClr val="1E1E1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2955848" y="1977271"/>
            <a:ext cx="2663924" cy="202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99"/>
              </a:lnSpc>
            </a:pPr>
            <a:r>
              <a:rPr lang="en-US" sz="1599" spc="-31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Nā Te Wharehuia Rāpata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792976" y="3250632"/>
            <a:ext cx="6154557" cy="1087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80"/>
              </a:lnSpc>
            </a:pPr>
            <a:r>
              <a:rPr lang="en-US" sz="9600" b="1" spc="-672">
                <a:solidFill>
                  <a:srgbClr val="1E1E1E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Patapatai?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3532826" y="4818520"/>
            <a:ext cx="11222347" cy="707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0"/>
              </a:lnSpc>
            </a:pPr>
            <a:r>
              <a:rPr lang="en-US" sz="2790" spc="-55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What does physical education look like when it is grounded in mātauranga māori rather than sport, or traditional PE alone?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64400" y="2870746"/>
            <a:ext cx="13559200" cy="3881321"/>
          </a:xfrm>
          <a:custGeom>
            <a:avLst/>
            <a:gdLst/>
            <a:ahLst/>
            <a:cxnLst/>
            <a:rect l="l" t="t" r="r" b="b"/>
            <a:pathLst>
              <a:path w="13559200" h="3881321">
                <a:moveTo>
                  <a:pt x="0" y="0"/>
                </a:moveTo>
                <a:lnTo>
                  <a:pt x="13559200" y="0"/>
                </a:lnTo>
                <a:lnTo>
                  <a:pt x="13559200" y="3881321"/>
                </a:lnTo>
                <a:lnTo>
                  <a:pt x="0" y="38813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3" name="TextBox 3"/>
          <p:cNvSpPr txBox="1"/>
          <p:nvPr/>
        </p:nvSpPr>
        <p:spPr>
          <a:xfrm>
            <a:off x="319025" y="1190815"/>
            <a:ext cx="10306600" cy="1127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999"/>
              </a:lnSpc>
            </a:pPr>
            <a:r>
              <a:rPr lang="en-US" sz="9999" b="1" spc="-999">
                <a:solidFill>
                  <a:srgbClr val="1E1E1E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What is Tū Mārō?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694299" y="7361667"/>
            <a:ext cx="7733163" cy="5943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99"/>
              </a:lnSpc>
            </a:pPr>
            <a:r>
              <a:rPr lang="en-US" sz="2399" spc="-47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If fitness was connected to Atua Māori, how might your lessons look like? what would you change?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554837" y="1212761"/>
            <a:ext cx="7733163" cy="724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99"/>
              </a:lnSpc>
            </a:pPr>
            <a:r>
              <a:rPr lang="en-US" sz="1899" spc="-37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Ko tā te wananga he maioha,</a:t>
            </a:r>
          </a:p>
          <a:p>
            <a:pPr algn="l">
              <a:lnSpc>
                <a:spcPts val="1899"/>
              </a:lnSpc>
            </a:pPr>
            <a:r>
              <a:rPr lang="en-US" sz="1899" spc="-37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From Knowledge comes compassion</a:t>
            </a:r>
          </a:p>
          <a:p>
            <a:pPr algn="l">
              <a:lnSpc>
                <a:spcPts val="1899"/>
              </a:lnSpc>
            </a:pPr>
            <a:endParaRPr lang="en-US" sz="1899" spc="-37">
              <a:solidFill>
                <a:srgbClr val="1E1E1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2691627" y="1855063"/>
            <a:ext cx="2663924" cy="202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99"/>
              </a:lnSpc>
            </a:pPr>
            <a:r>
              <a:rPr lang="en-US" sz="1599" spc="-31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Nā Te Pokiha Hēmana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F213D93-15D6-B569-76F6-535376FD9523}"/>
              </a:ext>
            </a:extLst>
          </p:cNvPr>
          <p:cNvSpPr txBox="1"/>
          <p:nvPr/>
        </p:nvSpPr>
        <p:spPr>
          <a:xfrm>
            <a:off x="5334000" y="239049"/>
            <a:ext cx="14935200" cy="20104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7680"/>
              </a:lnSpc>
            </a:pPr>
            <a:r>
              <a:rPr lang="en-NZ" sz="6000" dirty="0">
                <a:latin typeface="Montserrat Ultra-Bold" panose="020B0604020202020204" charset="0"/>
              </a:rPr>
              <a:t>Wāhi Māori mō </a:t>
            </a:r>
          </a:p>
          <a:p>
            <a:pPr algn="ctr">
              <a:lnSpc>
                <a:spcPts val="7680"/>
              </a:lnSpc>
            </a:pPr>
            <a:r>
              <a:rPr lang="en-NZ" sz="6000" dirty="0">
                <a:latin typeface="Montserrat Ultra-Bold" panose="020B0604020202020204" charset="0"/>
              </a:rPr>
              <a:t>te Ao Hākinakina</a:t>
            </a:r>
            <a:endParaRPr lang="en-US" sz="6000" spc="-960" dirty="0">
              <a:solidFill>
                <a:srgbClr val="1E1E1E"/>
              </a:solidFill>
              <a:latin typeface="Montserrat Ultra-Bold" panose="020B0604020202020204" charset="0"/>
              <a:ea typeface="Montserrat Ultra-Bold"/>
              <a:cs typeface="Montserrat Ultra-Bold"/>
              <a:sym typeface="Montserrat Ultra-Bold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3135FB4-9FA2-AB79-82D2-570CAC332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025" y="385793"/>
            <a:ext cx="7311784" cy="41128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D3B793-DE49-949B-1874-A2778F6F4E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5884561"/>
            <a:ext cx="7311784" cy="411287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AF83965-DB0C-C610-AB74-5E98EE752B2C}"/>
              </a:ext>
            </a:extLst>
          </p:cNvPr>
          <p:cNvSpPr txBox="1"/>
          <p:nvPr/>
        </p:nvSpPr>
        <p:spPr>
          <a:xfrm>
            <a:off x="1264920" y="4746014"/>
            <a:ext cx="7848600" cy="8025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2599"/>
              </a:lnSpc>
            </a:pPr>
            <a:r>
              <a:rPr lang="en-US" sz="4000" b="1" spc="-51" dirty="0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Ko te </a:t>
            </a:r>
            <a:r>
              <a:rPr lang="en-US" sz="4000" b="1" spc="-51" dirty="0" err="1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tuakiri</a:t>
            </a:r>
            <a:r>
              <a:rPr lang="en-US" sz="4000" b="1" spc="-51" dirty="0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te </a:t>
            </a:r>
            <a:r>
              <a:rPr lang="en-US" sz="4000" b="1" spc="-51" dirty="0" err="1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matakahuki</a:t>
            </a:r>
            <a:r>
              <a:rPr lang="en-US" sz="4000" b="1" spc="-51" dirty="0">
                <a:solidFill>
                  <a:srgbClr val="1E1E1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o te kawa oranga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402CEFB-5069-E02A-69A8-4238D3DEAB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5143500"/>
            <a:ext cx="2664183" cy="43285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3E1231E-D10C-6793-E2E1-4213E33B653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5555" b="34463"/>
          <a:stretch>
            <a:fillRect/>
          </a:stretch>
        </p:blipFill>
        <p:spPr>
          <a:xfrm>
            <a:off x="533400" y="5811190"/>
            <a:ext cx="5786438" cy="41128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2A1A63C-A950-100B-5B42-875901918B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39800" y="8026338"/>
            <a:ext cx="4419600" cy="189773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8EE2761-3B01-CEA1-77B4-EE97C543A17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27906" r="4454" b="24223"/>
          <a:stretch>
            <a:fillRect/>
          </a:stretch>
        </p:blipFill>
        <p:spPr>
          <a:xfrm>
            <a:off x="10224332" y="2322908"/>
            <a:ext cx="7126407" cy="476621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2190" y="1269365"/>
            <a:ext cx="7994276" cy="3223381"/>
            <a:chOff x="0" y="0"/>
            <a:chExt cx="1454426" cy="5864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54426" cy="586441"/>
            </a:xfrm>
            <a:custGeom>
              <a:avLst/>
              <a:gdLst/>
              <a:ahLst/>
              <a:cxnLst/>
              <a:rect l="l" t="t" r="r" b="b"/>
              <a:pathLst>
                <a:path w="1454426" h="586441">
                  <a:moveTo>
                    <a:pt x="0" y="0"/>
                  </a:moveTo>
                  <a:lnTo>
                    <a:pt x="1454426" y="0"/>
                  </a:lnTo>
                  <a:lnTo>
                    <a:pt x="1454426" y="586441"/>
                  </a:lnTo>
                  <a:lnTo>
                    <a:pt x="0" y="586441"/>
                  </a:lnTo>
                  <a:close/>
                </a:path>
              </a:pathLst>
            </a:custGeom>
            <a:blipFill>
              <a:blip r:embed="rId2"/>
              <a:stretch>
                <a:fillRect t="-32617" b="-32618"/>
              </a:stretch>
            </a:blipFill>
          </p:spPr>
          <p:txBody>
            <a:bodyPr/>
            <a:lstStyle/>
            <a:p>
              <a:endParaRPr lang="en-NZ"/>
            </a:p>
          </p:txBody>
        </p:sp>
      </p:grpSp>
      <p:sp>
        <p:nvSpPr>
          <p:cNvPr id="4" name="Freeform 4"/>
          <p:cNvSpPr/>
          <p:nvPr/>
        </p:nvSpPr>
        <p:spPr>
          <a:xfrm>
            <a:off x="9758139" y="6581226"/>
            <a:ext cx="7501161" cy="3469287"/>
          </a:xfrm>
          <a:custGeom>
            <a:avLst/>
            <a:gdLst/>
            <a:ahLst/>
            <a:cxnLst/>
            <a:rect l="l" t="t" r="r" b="b"/>
            <a:pathLst>
              <a:path w="7501161" h="3469287">
                <a:moveTo>
                  <a:pt x="0" y="0"/>
                </a:moveTo>
                <a:lnTo>
                  <a:pt x="7501161" y="0"/>
                </a:lnTo>
                <a:lnTo>
                  <a:pt x="7501161" y="3469287"/>
                </a:lnTo>
                <a:lnTo>
                  <a:pt x="0" y="34692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5" name="Freeform 5"/>
          <p:cNvSpPr/>
          <p:nvPr/>
        </p:nvSpPr>
        <p:spPr>
          <a:xfrm>
            <a:off x="5423776" y="2917053"/>
            <a:ext cx="7776808" cy="3898125"/>
          </a:xfrm>
          <a:custGeom>
            <a:avLst/>
            <a:gdLst/>
            <a:ahLst/>
            <a:cxnLst/>
            <a:rect l="l" t="t" r="r" b="b"/>
            <a:pathLst>
              <a:path w="7776808" h="3898125">
                <a:moveTo>
                  <a:pt x="0" y="0"/>
                </a:moveTo>
                <a:lnTo>
                  <a:pt x="7776808" y="0"/>
                </a:lnTo>
                <a:lnTo>
                  <a:pt x="7776808" y="3898125"/>
                </a:lnTo>
                <a:lnTo>
                  <a:pt x="0" y="38981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6" name="Freeform 6"/>
          <p:cNvSpPr/>
          <p:nvPr/>
        </p:nvSpPr>
        <p:spPr>
          <a:xfrm>
            <a:off x="11148356" y="682625"/>
            <a:ext cx="7148577" cy="4183490"/>
          </a:xfrm>
          <a:custGeom>
            <a:avLst/>
            <a:gdLst/>
            <a:ahLst/>
            <a:cxnLst/>
            <a:rect l="l" t="t" r="r" b="b"/>
            <a:pathLst>
              <a:path w="7148577" h="4183490">
                <a:moveTo>
                  <a:pt x="0" y="0"/>
                </a:moveTo>
                <a:lnTo>
                  <a:pt x="7148577" y="0"/>
                </a:lnTo>
                <a:lnTo>
                  <a:pt x="7148577" y="4183490"/>
                </a:lnTo>
                <a:lnTo>
                  <a:pt x="0" y="41834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7136" b="-7136"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7" name="Freeform 7"/>
          <p:cNvSpPr/>
          <p:nvPr/>
        </p:nvSpPr>
        <p:spPr>
          <a:xfrm>
            <a:off x="552190" y="5726526"/>
            <a:ext cx="7636268" cy="3531774"/>
          </a:xfrm>
          <a:custGeom>
            <a:avLst/>
            <a:gdLst/>
            <a:ahLst/>
            <a:cxnLst/>
            <a:rect l="l" t="t" r="r" b="b"/>
            <a:pathLst>
              <a:path w="7636268" h="3531774">
                <a:moveTo>
                  <a:pt x="0" y="0"/>
                </a:moveTo>
                <a:lnTo>
                  <a:pt x="7636267" y="0"/>
                </a:lnTo>
                <a:lnTo>
                  <a:pt x="7636267" y="3531774"/>
                </a:lnTo>
                <a:lnTo>
                  <a:pt x="0" y="353177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8" name="TextBox 8"/>
          <p:cNvSpPr txBox="1"/>
          <p:nvPr/>
        </p:nvSpPr>
        <p:spPr>
          <a:xfrm>
            <a:off x="552190" y="324485"/>
            <a:ext cx="10596166" cy="1087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80"/>
              </a:lnSpc>
            </a:pPr>
            <a:r>
              <a:rPr lang="en-US" sz="9600" b="1" spc="-960">
                <a:solidFill>
                  <a:srgbClr val="1E1E1E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Whakamātautau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546465" y="288290"/>
            <a:ext cx="8196714" cy="635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99"/>
              </a:lnSpc>
            </a:pPr>
            <a:r>
              <a:rPr lang="en-US" sz="2499" spc="-49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“Ko tā te maire he tāpiri”</a:t>
            </a:r>
          </a:p>
          <a:p>
            <a:pPr algn="ctr">
              <a:lnSpc>
                <a:spcPts val="2499"/>
              </a:lnSpc>
            </a:pPr>
            <a:r>
              <a:rPr lang="en-US" sz="2499" spc="-49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“From belief comes solution”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992528" y="720725"/>
            <a:ext cx="2663924" cy="202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99"/>
              </a:lnSpc>
            </a:pPr>
            <a:r>
              <a:rPr lang="en-US" sz="1599" spc="-31">
                <a:solidFill>
                  <a:srgbClr val="1E1E1E"/>
                </a:solidFill>
                <a:latin typeface="Montserrat"/>
                <a:ea typeface="Montserrat"/>
                <a:cs typeface="Montserrat"/>
                <a:sym typeface="Montserrat"/>
              </a:rPr>
              <a:t>Nā Hori Taia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38593" y="1716268"/>
            <a:ext cx="3948261" cy="2935432"/>
            <a:chOff x="0" y="0"/>
            <a:chExt cx="615110" cy="4573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5110" cy="457319"/>
            </a:xfrm>
            <a:custGeom>
              <a:avLst/>
              <a:gdLst/>
              <a:ahLst/>
              <a:cxnLst/>
              <a:rect l="l" t="t" r="r" b="b"/>
              <a:pathLst>
                <a:path w="615110" h="457319">
                  <a:moveTo>
                    <a:pt x="0" y="0"/>
                  </a:moveTo>
                  <a:lnTo>
                    <a:pt x="615110" y="0"/>
                  </a:lnTo>
                  <a:lnTo>
                    <a:pt x="615110" y="457319"/>
                  </a:lnTo>
                  <a:lnTo>
                    <a:pt x="0" y="457319"/>
                  </a:lnTo>
                  <a:close/>
                </a:path>
              </a:pathLst>
            </a:custGeom>
            <a:blipFill>
              <a:blip r:embed="rId2"/>
              <a:stretch>
                <a:fillRect l="-5760" r="-5760"/>
              </a:stretch>
            </a:blipFill>
          </p:spPr>
          <p:txBody>
            <a:bodyPr/>
            <a:lstStyle/>
            <a:p>
              <a:endParaRPr lang="en-NZ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1588802" y="5172231"/>
            <a:ext cx="5152926" cy="4673290"/>
            <a:chOff x="0" y="0"/>
            <a:chExt cx="1123859" cy="1019250"/>
          </a:xfrm>
        </p:grpSpPr>
        <p:sp>
          <p:nvSpPr>
            <p:cNvPr id="5" name="Freeform 5"/>
            <p:cNvSpPr/>
            <p:nvPr/>
          </p:nvSpPr>
          <p:spPr>
            <a:xfrm rot="72000">
              <a:off x="-10550" y="-11656"/>
              <a:ext cx="1144958" cy="1042562"/>
            </a:xfrm>
            <a:custGeom>
              <a:avLst/>
              <a:gdLst/>
              <a:ahLst/>
              <a:cxnLst/>
              <a:rect l="l" t="t" r="r" b="b"/>
              <a:pathLst>
                <a:path w="1144958" h="1042562">
                  <a:moveTo>
                    <a:pt x="0" y="23536"/>
                  </a:moveTo>
                  <a:lnTo>
                    <a:pt x="1123613" y="0"/>
                  </a:lnTo>
                  <a:lnTo>
                    <a:pt x="1144958" y="1019026"/>
                  </a:lnTo>
                  <a:lnTo>
                    <a:pt x="21346" y="1042562"/>
                  </a:lnTo>
                  <a:close/>
                </a:path>
              </a:pathLst>
            </a:custGeom>
            <a:blipFill>
              <a:blip r:embed="rId3"/>
              <a:stretch>
                <a:fillRect l="-27423" t="-1578" r="-37010"/>
              </a:stretch>
            </a:blipFill>
          </p:spPr>
          <p:txBody>
            <a:bodyPr/>
            <a:lstStyle/>
            <a:p>
              <a:endParaRPr lang="en-NZ"/>
            </a:p>
          </p:txBody>
        </p:sp>
      </p:grpSp>
      <p:sp>
        <p:nvSpPr>
          <p:cNvPr id="6" name="Freeform 6"/>
          <p:cNvSpPr/>
          <p:nvPr/>
        </p:nvSpPr>
        <p:spPr>
          <a:xfrm>
            <a:off x="7475263" y="2702439"/>
            <a:ext cx="3337474" cy="1402782"/>
          </a:xfrm>
          <a:custGeom>
            <a:avLst/>
            <a:gdLst/>
            <a:ahLst/>
            <a:cxnLst/>
            <a:rect l="l" t="t" r="r" b="b"/>
            <a:pathLst>
              <a:path w="3337474" h="1402782">
                <a:moveTo>
                  <a:pt x="0" y="0"/>
                </a:moveTo>
                <a:lnTo>
                  <a:pt x="3337474" y="0"/>
                </a:lnTo>
                <a:lnTo>
                  <a:pt x="3337474" y="1402783"/>
                </a:lnTo>
                <a:lnTo>
                  <a:pt x="0" y="140278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7" name="Freeform 7"/>
          <p:cNvSpPr/>
          <p:nvPr/>
        </p:nvSpPr>
        <p:spPr>
          <a:xfrm>
            <a:off x="7307972" y="7893399"/>
            <a:ext cx="3385480" cy="909848"/>
          </a:xfrm>
          <a:custGeom>
            <a:avLst/>
            <a:gdLst/>
            <a:ahLst/>
            <a:cxnLst/>
            <a:rect l="l" t="t" r="r" b="b"/>
            <a:pathLst>
              <a:path w="3385480" h="909848">
                <a:moveTo>
                  <a:pt x="0" y="0"/>
                </a:moveTo>
                <a:lnTo>
                  <a:pt x="3385480" y="0"/>
                </a:lnTo>
                <a:lnTo>
                  <a:pt x="3385480" y="909847"/>
                </a:lnTo>
                <a:lnTo>
                  <a:pt x="0" y="90984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8" name="Freeform 8"/>
          <p:cNvSpPr/>
          <p:nvPr/>
        </p:nvSpPr>
        <p:spPr>
          <a:xfrm>
            <a:off x="738593" y="5591175"/>
            <a:ext cx="2742312" cy="3835402"/>
          </a:xfrm>
          <a:custGeom>
            <a:avLst/>
            <a:gdLst/>
            <a:ahLst/>
            <a:cxnLst/>
            <a:rect l="l" t="t" r="r" b="b"/>
            <a:pathLst>
              <a:path w="2742312" h="3835402">
                <a:moveTo>
                  <a:pt x="0" y="0"/>
                </a:moveTo>
                <a:lnTo>
                  <a:pt x="2742312" y="0"/>
                </a:lnTo>
                <a:lnTo>
                  <a:pt x="2742312" y="3835402"/>
                </a:lnTo>
                <a:lnTo>
                  <a:pt x="0" y="383540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9" name="Freeform 9"/>
          <p:cNvSpPr/>
          <p:nvPr/>
        </p:nvSpPr>
        <p:spPr>
          <a:xfrm>
            <a:off x="2866332" y="5925281"/>
            <a:ext cx="7570369" cy="3501296"/>
          </a:xfrm>
          <a:custGeom>
            <a:avLst/>
            <a:gdLst/>
            <a:ahLst/>
            <a:cxnLst/>
            <a:rect l="l" t="t" r="r" b="b"/>
            <a:pathLst>
              <a:path w="7570369" h="3501296">
                <a:moveTo>
                  <a:pt x="0" y="0"/>
                </a:moveTo>
                <a:lnTo>
                  <a:pt x="7570370" y="0"/>
                </a:lnTo>
                <a:lnTo>
                  <a:pt x="7570370" y="3501296"/>
                </a:lnTo>
                <a:lnTo>
                  <a:pt x="0" y="350129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10" name="Freeform 10"/>
          <p:cNvSpPr/>
          <p:nvPr/>
        </p:nvSpPr>
        <p:spPr>
          <a:xfrm>
            <a:off x="3890599" y="2544326"/>
            <a:ext cx="3380955" cy="3380955"/>
          </a:xfrm>
          <a:custGeom>
            <a:avLst/>
            <a:gdLst/>
            <a:ahLst/>
            <a:cxnLst/>
            <a:rect l="l" t="t" r="r" b="b"/>
            <a:pathLst>
              <a:path w="3380955" h="3380955">
                <a:moveTo>
                  <a:pt x="0" y="0"/>
                </a:moveTo>
                <a:lnTo>
                  <a:pt x="3380955" y="0"/>
                </a:lnTo>
                <a:lnTo>
                  <a:pt x="3380955" y="3380955"/>
                </a:lnTo>
                <a:lnTo>
                  <a:pt x="0" y="338095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11" name="Freeform 11"/>
          <p:cNvSpPr/>
          <p:nvPr/>
        </p:nvSpPr>
        <p:spPr>
          <a:xfrm>
            <a:off x="8165226" y="4480832"/>
            <a:ext cx="1670973" cy="3412567"/>
          </a:xfrm>
          <a:custGeom>
            <a:avLst/>
            <a:gdLst/>
            <a:ahLst/>
            <a:cxnLst/>
            <a:rect l="l" t="t" r="r" b="b"/>
            <a:pathLst>
              <a:path w="1670973" h="3412567">
                <a:moveTo>
                  <a:pt x="0" y="0"/>
                </a:moveTo>
                <a:lnTo>
                  <a:pt x="1670973" y="0"/>
                </a:lnTo>
                <a:lnTo>
                  <a:pt x="1670973" y="3412567"/>
                </a:lnTo>
                <a:lnTo>
                  <a:pt x="0" y="341256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16238"/>
            </a:stretch>
          </a:blipFill>
        </p:spPr>
        <p:txBody>
          <a:bodyPr/>
          <a:lstStyle/>
          <a:p>
            <a:endParaRPr lang="en-NZ"/>
          </a:p>
        </p:txBody>
      </p:sp>
      <p:sp>
        <p:nvSpPr>
          <p:cNvPr id="12" name="TextBox 12"/>
          <p:cNvSpPr txBox="1"/>
          <p:nvPr/>
        </p:nvSpPr>
        <p:spPr>
          <a:xfrm>
            <a:off x="1739982" y="670560"/>
            <a:ext cx="14808036" cy="1087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80"/>
              </a:lnSpc>
            </a:pPr>
            <a:r>
              <a:rPr lang="en-US" sz="9600" b="1" spc="-960" dirty="0">
                <a:solidFill>
                  <a:srgbClr val="1E1E1E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Te Whakapapa o Tū </a:t>
            </a:r>
            <a:r>
              <a:rPr lang="en-US" sz="9600" b="1" spc="-960" dirty="0" err="1">
                <a:solidFill>
                  <a:srgbClr val="1E1E1E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Mārō</a:t>
            </a:r>
            <a:endParaRPr lang="en-US" sz="9600" b="1" spc="-960" dirty="0">
              <a:solidFill>
                <a:srgbClr val="1E1E1E"/>
              </a:solidFill>
              <a:latin typeface="Montserrat Ultra-Bold"/>
              <a:ea typeface="Montserrat Ultra-Bold"/>
              <a:cs typeface="Montserrat Ultra-Bold"/>
              <a:sym typeface="Montserrat Ultra-Bold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11330747" y="1960172"/>
            <a:ext cx="6124763" cy="2887318"/>
            <a:chOff x="0" y="0"/>
            <a:chExt cx="1134240" cy="534700"/>
          </a:xfrm>
        </p:grpSpPr>
        <p:sp>
          <p:nvSpPr>
            <p:cNvPr id="14" name="Freeform 14"/>
            <p:cNvSpPr/>
            <p:nvPr/>
          </p:nvSpPr>
          <p:spPr>
            <a:xfrm rot="-84000">
              <a:off x="-6363" y="-13776"/>
              <a:ext cx="1146966" cy="562253"/>
            </a:xfrm>
            <a:custGeom>
              <a:avLst/>
              <a:gdLst/>
              <a:ahLst/>
              <a:cxnLst/>
              <a:rect l="l" t="t" r="r" b="b"/>
              <a:pathLst>
                <a:path w="1146966" h="562253">
                  <a:moveTo>
                    <a:pt x="13064" y="0"/>
                  </a:moveTo>
                  <a:lnTo>
                    <a:pt x="1146966" y="27712"/>
                  </a:lnTo>
                  <a:lnTo>
                    <a:pt x="1133902" y="562252"/>
                  </a:lnTo>
                  <a:lnTo>
                    <a:pt x="0" y="534541"/>
                  </a:lnTo>
                  <a:close/>
                </a:path>
              </a:pathLst>
            </a:custGeom>
            <a:blipFill>
              <a:blip r:embed="rId10"/>
              <a:stretch>
                <a:fillRect l="-7356" t="-11209" b="-11131"/>
              </a:stretch>
            </a:blipFill>
          </p:spPr>
          <p:txBody>
            <a:bodyPr/>
            <a:lstStyle/>
            <a:p>
              <a:endParaRPr lang="en-NZ"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910364" y="3441136"/>
            <a:ext cx="15268223" cy="2323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93"/>
              </a:lnSpc>
            </a:pPr>
            <a:r>
              <a:rPr lang="en-US" sz="10866" b="1" spc="-1086" dirty="0">
                <a:solidFill>
                  <a:srgbClr val="1E1E1E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MAIEA TĀWHIWHI ATU KI NGĀ ATUA</a:t>
            </a:r>
          </a:p>
        </p:txBody>
      </p:sp>
      <p:sp>
        <p:nvSpPr>
          <p:cNvPr id="3" name="TextBox 3"/>
          <p:cNvSpPr txBox="1"/>
          <p:nvPr/>
        </p:nvSpPr>
        <p:spPr>
          <a:xfrm rot="-263831">
            <a:off x="3616176" y="5478103"/>
            <a:ext cx="12243792" cy="1226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 spc="-144">
                <a:solidFill>
                  <a:srgbClr val="FF3131"/>
                </a:solidFill>
                <a:latin typeface="Amsterdam Four"/>
                <a:ea typeface="Amsterdam Four"/>
                <a:cs typeface="Amsterdam Four"/>
                <a:sym typeface="Amsterdam Four"/>
              </a:rPr>
              <a:t>Nga Mihi nui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379</Words>
  <Application>Microsoft Office PowerPoint</Application>
  <PresentationFormat>Custom</PresentationFormat>
  <Paragraphs>73</Paragraphs>
  <Slides>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Montserrat Ultra-Bold</vt:lpstr>
      <vt:lpstr>Amsterdam Four</vt:lpstr>
      <vt:lpstr>Montserrat Bold</vt:lpstr>
      <vt:lpstr>Montserrat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Tū Mārō</dc:title>
  <dc:creator>Paora Simon - Sport Northland</dc:creator>
  <cp:lastModifiedBy>Paora Simon - Sport Northland</cp:lastModifiedBy>
  <cp:revision>2</cp:revision>
  <dcterms:created xsi:type="dcterms:W3CDTF">2006-08-16T00:00:00Z</dcterms:created>
  <dcterms:modified xsi:type="dcterms:W3CDTF">2026-07-05T03:41:35Z</dcterms:modified>
  <dc:identifier>DAHL7XYrqJY</dc:identifier>
</cp:coreProperties>
</file>